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กฎเดิม (÷ 20)</c:v>
                </c:pt>
              </c:strCache>
            </c:strRef>
          </c:tx>
          <c:spPr>
            <a:solidFill>
              <a:srgbClr val="C9483C"/>
            </a:solidFill>
          </c:spPr>
          <c:cat>
            <c:strRef>
              <c:f>Sheet1!$A$2:$A$6</c:f>
              <c:strCache>
                <c:ptCount val="5"/>
                <c:pt idx="0">
                  <c:v>สพป.</c:v>
                </c:pt>
                <c:pt idx="1">
                  <c:v>สพม.</c:v>
                </c:pt>
                <c:pt idx="2">
                  <c:v>กศ.สงเคราะห์</c:v>
                </c:pt>
                <c:pt idx="3">
                  <c:v>กศ.พิเศษ</c:v>
                </c:pt>
                <c:pt idx="4">
                  <c:v>ศูนย์ กศ.พิเศษ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192191</c:v>
                </c:pt>
                <c:pt idx="1">
                  <c:v>112561</c:v>
                </c:pt>
                <c:pt idx="2">
                  <c:v>1736</c:v>
                </c:pt>
                <c:pt idx="3">
                  <c:v>638</c:v>
                </c:pt>
                <c:pt idx="4">
                  <c:v>1516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กฎที่เสนอ (1:ห้อง)</c:v>
                </c:pt>
              </c:strCache>
            </c:strRef>
          </c:tx>
          <c:spPr>
            <a:solidFill>
              <a:srgbClr val="2E8B57"/>
            </a:solidFill>
          </c:spPr>
          <c:cat>
            <c:strRef>
              <c:f>Sheet1!$A$2:$A$6</c:f>
              <c:strCache>
                <c:ptCount val="5"/>
                <c:pt idx="0">
                  <c:v>สพป.</c:v>
                </c:pt>
                <c:pt idx="1">
                  <c:v>สพม.</c:v>
                </c:pt>
                <c:pt idx="2">
                  <c:v>กศ.สงเคราะห์</c:v>
                </c:pt>
                <c:pt idx="3">
                  <c:v>กศ.พิเศษ</c:v>
                </c:pt>
                <c:pt idx="4">
                  <c:v>ศูนย์ กศ.พิเศษ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263359</c:v>
                </c:pt>
                <c:pt idx="1">
                  <c:v>69704</c:v>
                </c:pt>
                <c:pt idx="2">
                  <c:v>2551</c:v>
                </c:pt>
                <c:pt idx="3">
                  <c:v>4731</c:v>
                </c:pt>
                <c:pt idx="4">
                  <c:v>7702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[45 วินาที] ยืนนิ่ง มองรอบห้อง 2 วินาทีก่อนพูด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"กราบเรียนท่านประธานและท่านผู้บริหารทุกท่านครับ"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"ก่อนเข้าเนื้อหา ผมขอเรียนสองเรื่องที่ผม *จะไม่* ขอในวันนี้ก่อนนะครับ"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[มอง ผอ.สำนักงบประมาณ] "เรื่องแรก — ผมไม่ได้มาขอเงินเพิ่มแม้แต่บาทเดียว"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[กลับมากลางห้อง] "เรื่องที่สอง — ผมไม่ได้ขอให้แก้กฎหมายแม้แต่มาตราเดียวในปีนี้"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"ผมมาเสนอเรื่องเดียวครับ — คือการเปลี่ยนสูตร" [หยุด 3 วินาที]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อย่าอ่านสไลด์ · ประโยคนี้ทำหน้าที่ปลดอาวุธผู้ฟังทันที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อย่าอ่านทีละบรรทัด — ชี้ที่หลักการจัดลำดับแทน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"หลักการเรียงลำดับมี 3 ข้อครับ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① เริ่มจากสิ่งที่ทำได้โดยไม่ต้องแก้กฎหมาย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② สร้างหลักฐานก่อนขอกฎหมาย — เพราะผล Sandbox คือกระสุนที่เราจะใช้ผลักดัน ม.60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③ ทำสองขาเสมอ คือเงิน + คน เพราะปฏิรูปขาเดียวได้ผลน้อยมาก"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เน้น: "ทั้ง 5 รายการในปีที่ 1 ไม่มีข้อไหนต้องแก้ พ.ร.บ. และไม่มีข้อไหนต้องขอเงินก้อนใหม่"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สไลด์นี้ทำหน้าที่ 2 อย่าง: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① เตรียมคำตอบให้ผู้บริหารใช้เองเวลาไปตอบสื่อ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② แสดงว่าเราคิดรอบด้าน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ให้เวลากับกล่องล่างมากเป็นพิเศษ: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"ผมขอใช้เวลาสักครู่กับสิ่งที่เรา *ยังตอบไม่ได้* นะครับ"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→ การยอมรับข้อจำกัดต่อหน้าผู้บริหารระดับสูงสร้างความน่าเชื่อถือ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   มากกว่าการอ้างว่าข้อเสนอสมบูรณ์แบบ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เรื่องภาษา: "การปฏิรูปนี้จะแพ้หรือชนะที่ภาษา ไม่ใช่ที่ตัวเลข"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เน้น hold-harmless: "เราไม่ได้เอาเงินจากโรงเรียนใหญ่ไปให้โรงเรียนเล็ก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แต่ใช้งบส่วนเพิ่มที่เกิดจากจำนวนเด็กที่ลดลง"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[1.5 นาที] การปิด — อย่าสรุปซ้ำทั้งหมด ใช้ 3 ประโยคนี้เท่านั้น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① "ผมขอ 3 มติครับ และไม่มีข้อไหนต้องแก้กฎหมาย"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② "ข้อที่ 1 และ 2 ไม่ต้องใช้งบเพิ่มแม้แต่บาทเดียว"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③ อ่านกล่องปิดท้ายช้า ๆ แล้วหยุด 3 วินาที ก่อนพูด "ขอบคุณครับ"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อย่าเปิด Q&amp;A ด้วย "มีคำถามไหมครับ"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ให้ใช้: "ผมขอฟังความเห็นของท่าน โดยเฉพาะเรื่องความเป็นไปได้ของมติข้อที่ 1 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→ ชี้นำวงสนทนาไปยังข้อเสนอที่เราต้องการมากที่สุด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'ตรรกะจากงบไปสู่ผลลัพธ์คืออะไร'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'สูตรหน้าตาเป็นอย่างไร'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'ประเทศอื่นทำอย่างไร'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'ถ้าล้มเหลวจะเป็นอย่างไร'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'ใครจะคัดค้าน'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สไลด์สำรอง — ใช้เมื่อถูกถามว่า 'ต้องวิจัยอะไรบ้าง'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ห้ามนำเสนอเว้นแต่ถูกถาม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สไลด์ที่สำคัญที่สุดในชุดนี้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"เรามีกลไกที่ออกแบบถูกหลักที่สุดในภูมิภาค คือ กสศ. — แต่มีขนาดแค่ 2–3%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ขณะที่อีก 97% ยังจัดสรรแบบเท่ากันทุกหัว"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ย่อหน้าป้องกัน — ห้ามข้าม [หันไปทาง ผอ.กสศ.]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"นี่ไม่ใช่การวิจารณ์ กสศ. เลยแม้แต่น้อย — ตรงกันข้าม ระบบคัดกรอง iSEE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อยู่ในระดับแนวหน้าของภูมิภาค ปัญหาคือเราคาดหวังให้ 3% ไปแก้สิ่งที่ 97% สร้างขึ้น"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ปิดสไลด์ช้าที่สุด แล้วเงียบ 4 วินาที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ภาพเปรียบเทียบ: "เหมือนเราสร้างถนนไปถึงทุกหมู่บ้านสำเร็จแล้ว แต่ยังทุ่มงบสร้างถนนต่อ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ทั้งที่ปัญหาตอนนี้คือรถที่วิ่งบนถนนนั้นเครื่องไม่ดี"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เน้นเสียง: "เราชนะสงครามครั้งที่แล้ว แต่ยังใช้อาวุธชุดเดิมรบสงครามครั้งใหม่"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🔀 ถ้าถูกแย้งว่า "การเข้าถึงยังไม่ดีจริง" → ยอมรับบางส่วน: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"ถูกครับ ยังมีเด็กนอกระบบเกือบล้านคน แต่นั่นคือกลุ่มตกค้างที่ต้องใช้เครื่องมือเฉพาะทาง"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[1.5 นาที] อย่าไล่อ่านทุกบรรทัด — เลือกพูด 3 ตัวเลข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① "สพป. มีนักเรียนเฉลี่ยเพียง 14.6 คนต่อห้อง"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② "ขณะที่ สพม. มี 32.3 คน — ต่างกัน 2.2 เท่า"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③ "แต่เราจัดสรรครูด้วยอัตราเดียวกันทั้งระบบ"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พูดเอง อย่ารอให้ถูกจับได้: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"อัตรา 1:20 เป็นเกณฑ์อ้างอิงเพื่อการสาธิต เกณฑ์จริงของ ก.ค.ศ.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จำแนกตามขนาดโรงเรียนและซับซ้อนกว่านี้ครับ"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→ การยอมรับข้อจำกัดเองจะเพิ่มความน่าเชื่อถือของทั้งชุดนำเสนอ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สไลด์ที่เปลี่ยนใจคนได้มากที่สุด — ชี้ไล่ตามลูกศรทีละขั้น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"สังเกตนะครับ ไม่มีขั้นตอนไหนที่เกิดจากครูขี้เกียจ หรือผู้บริหารไม่เก่ง —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ทุกขั้นตอนเป็นผลของกฎเกณฑ์ที่เราเขียนขึ้นเอง"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เสริมเชิงวิชาการ: "งานวิจัยสากลชี้ว่าโรงเรียนเล็กมีข้อได้เปรียบด้านการดูแลรายบุคคล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ปัญหาจึงไม่ได้อยู่ที่ขนาด แต่อยู่ที่สูตรที่ลงโทษขนาด"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🔀 ถ้ามีเสียงเสนอให้ควบรวม: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"ผมไม่ได้ค้านครับ แต่เราไม่เคยประเมินย้อนหลังเลยว่าการควบรวม 10 ปีที่ผ่านมา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ให้ผลอย่างไร ผมเสนอให้วิจัยก่อนขยายนโยบาย ซึ่งอยู่ในแผนปีที่ 2"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เน้นบรรทัด Implementation Gap (แถบสีแดง)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"ม.39 บอกให้กระจายอำนาจตั้งแต่ปี 2542 — ผ่านมา 25 ปียังไม่เกิด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นี่ไม่ใช่เพราะไม่มีใครรู้ แต่เพราะกฎหมายไม่ได้กำหนดว่า *เมื่อไหร่*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และ *ถ้าไม่ทำจะเกิดอะไรขึ้น*"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ประโยคปิดสไลด์: "ปัญหานี้ไม่ได้รอความรู้เพิ่มครับ ความรู้เรามีครบแล้ว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มันรอการตัดสินใจ — ซึ่งอยู่ในห้องนี้" [หยุด]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⚠️ อย่าพูด "เศรษฐศาสตร์การเมือง" ในเชิงกล่าวหาหน่วยงานใด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สไลด์ปลดล็อกข้อกังวลของฝ่ายกฎหมาย — พูดล่วงหน้าก่อนถูกถาม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"คำถามแรกที่ทุกคนถามคือ ให้งบไม่เท่ากันเป็นการเลือกปฏิบัติหรือไม่ —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รัฐธรรมนูญ มาตรา 27 วรรคท้าย ตอบไว้ชัดเจนแล้วว่าไม่ใช่"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ความซื่อตรงที่ต้องแสดง: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"แต่ผมต้องเรียนตามตรงว่า ถ้อยคำ 'อย่างเท่าเทียมกัน' ใน ม.60 เป็นจุดที่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หน่วยปฏิบัติมักหยิบมาอ้างเพื่อไม่ทำ ผมจึงไม่เสนอให้เริ่มที่การแก้ พ.ร.บ."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💡 ถ้ามีนิติกรในห้อง — เชิญเขาแสดงความเห็นตรงนี้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[2.5 นาที] หัวใจของการขาย — ก้าวออกจากโพเดียมถ้าทำได้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"ท่านครับ ถ้าวันนี้ท่านให้ผมได้แค่ข้อเดียว ผมขอข้อนี้ครับ" [หยุด 3 วินาที]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อธิบายเลขคณิตช้า ๆ ใช้มือประกอบ — สมมติโรงเรียนชั้นละ 8 คน 6 ชั้น รวม 48 คน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[สบตาผู้มีอำนาจตัดสินใจมากที่สุด]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"ไม่ว่าครูคนนั้นจะเก่งแค่ไหน ทุ่มเทแค่ไหน ผลลัพธ์ก็จะออกมาแบบเดียวกันครับ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เพราะนี่ไม่ใช่ปัญหาของคน — นี่คือปัญหาของเลขคณิต"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🤝 ป้องกันแรงต้านจากองค์กรวิชาชีพครู: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"ผมเสนอให้เจรจาเป็นแพ็กเกจ — ค่าตอบแทนพื้นที่ยากลำบากสูงขึ้น 20–30%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และแต้มต่อวิทยฐานะ แลกกับการยอมรับกลไกการหมุนเวียน"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>
                <a:latin typeface="Sarabun"/>
                <a:ea typeface="Sarabun"/>
                <a:cs typeface="Sarabun"/>
              </a:rPr>
              <a:t>[2 นาที] สไลด์หลักฐานที่หนักที่สุด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"ท่านครับ ตัวเลขที่รายงานบอกว่าเราขาดครู 28,311 อัตรา —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แต่ข้อมูลของ สพฐ. เองปีการศึกษานี้บอกว่า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ระบบหลักขาด 71,168 อัตรา และมีเกิน 42,857 อัตราในเวลาเดียวกัน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(ถ้าใช้โมเดล 1:20 กับทุกประเภทรวมพิเศษ จะได้ขาด 82,262 ซึ่งไม่ควรอ่านแบบเดียวกับ สพป.)"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"สิ่งที่ผมขอ ไม่ใช่อัตราเพิ่ม แต่คือการทบทวนว่าเรานับความต้องการด้วยฐานอะไรครับ"</a:t>
            </a:r>
          </a:p>
          <a:p/>
          <a:p>
            <a:r>
              <a:rPr sz="1100">
                <a:latin typeface="Sarabun"/>
                <a:ea typeface="Sarabun"/>
                <a:cs typeface="Sarabun"/>
              </a:rPr>
              <a:t>🔀 ถ้าถูกถามว่า "โยกข้ามสังกัดทำได้จริงหรือ":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"เป็นประเด็นที่ถูกต้องครับ มีข้อจำกัดทางกฎหมายและใบอนุญาตวิชาชีพจริง</a:t>
            </a:r>
          </a:p>
          <a:p>
            <a:r>
              <a:rPr sz="1100">
                <a:latin typeface="Sarabun"/>
                <a:ea typeface="Sarabun"/>
                <a:cs typeface="Sarabun"/>
              </a:rPr>
              <a:t>ผมจึงเสนอให้ใช้เฉพาะ *อัตราว่างจากการเกษียณ* ไม่ใช่การโยกย้ายตัวบุคคล"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1097280" y="1828800"/>
            <a:ext cx="100584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รายงานวิเคราะห์นโยบายสหวิทยาการ · 21 ส่วน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377440"/>
            <a:ext cx="1024128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4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ประเทศไทยไม่ได้ขาดเงิน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54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แต่ขาด “สูตร”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572000"/>
            <a:ext cx="96012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8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การปฏิรูปการจัดสรรทรัพยากรเพื่อความเสมอภาคทางการศึกษา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5943600"/>
            <a:ext cx="9601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ข้อมูลประกอบ: สำนักงานคณะกรรมการการศึกษาขั้นพื้นฐาน (สพฐ.) · ปีการศึกษา 2569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แผนที่นำทาง 3 ระยะ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1430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3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หลักการ: ① เริ่มจากสิ่งที่ทำได้โดยไม่ต้องแก้ พ.ร.บ. ② สร้างหลักฐานก่อนขอกฎหมาย ③ ทำสองขาเสมอ — เงิน + คน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737360"/>
            <a:ext cx="3566160" cy="42976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48640" y="1737360"/>
            <a:ext cx="3566160" cy="59436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777240" y="1828800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ปีที่ 1  ·  ทำได้ทันที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514600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เปลี่ยนเกณฑ์อัตรากำลังครู (ก.ค.ศ.)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172968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ฝังการประเมินเชิงสาเหตุใน Sandbox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831335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ประกาศมาตรฐานขั้นต่ำ FSQL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489704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เปิด Equity Dashboard สาธารณะ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148072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เปิดใช้ระบบเตือนภัยล่วงหน้า (EWS)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43400" y="1737360"/>
            <a:ext cx="3566160" cy="42976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4343400" y="1737360"/>
            <a:ext cx="3566160" cy="59436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4572000" y="1828800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ปีที่ 2–3  ·  สร้างหลักฐาน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2514600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ขยาย Sandbox แบบสุ่มลำดับ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3172968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Cost Function Analysis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3831335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Benefit Incidence Analysis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4489704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ประเมินย้อนหลังการควบรวม 10 ปี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5148072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เจรจาแพ็กเกจกับองค์กรวิชาชีพครู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38160" y="1737360"/>
            <a:ext cx="3566160" cy="42976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8138160" y="1737360"/>
            <a:ext cx="3566160" cy="594360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8366760" y="1828800"/>
            <a:ext cx="3108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ปีที่ 3–7  ·  ปฏิรูปโครงสร้าง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2514600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แก้ ม.60 → Need-based Formula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3172968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ตรากฎหมายรองรับ Zero Dropout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6760" y="3831335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แก้ ม.6 พ.ร.บ.กสศ.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66760" y="4489704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Scale-up Clause (comply-or-explain)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6760" y="5148072"/>
            <a:ext cx="31546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ม.39 Earned Autonomy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ข้อโต้แย้งที่จะเจอ · ภาษาที่ใช้สื่อสาร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280160"/>
            <a:ext cx="685800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31520" y="1316736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“ต้องเพิ่มงบการศึกษา”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80" y="1316736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งบอันดับ 3 ของประเทศแล้ว — เพิ่มเข้าสูตรผิดทิศ = ขยายช่องว่าง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47088"/>
            <a:ext cx="6858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731520" y="1883664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“ควบรวมโรงเรียนเล็กคือคำตอบ”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480" y="1883664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ต้นทุนแฝงยังไม่เคยถูกวัด — ต้องวิจัยก่อนขยายนโยบาย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2414015"/>
            <a:ext cx="685800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731520" y="2450591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“ครูไม่พอ ต้องบรรจุเพิ่ม”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2450591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ปัญหาคือการกระจาย ไม่ใช่จำนวน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2980944"/>
            <a:ext cx="6858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731520" y="3017520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“มี กสศ. แล้วเพียงพอ”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0" y="3017520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กสศ. = 2–3% และอาจสร้าง Shifting the Burden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547872"/>
            <a:ext cx="6858000" cy="50292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731520" y="3584448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“ให้งบไม่เท่ากัน = เลือกปฏิบัติ”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0480" y="3584448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รธน. ม.27 วรรคท้าย ระบุชัดว่าไม่ใช่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114800"/>
            <a:ext cx="68580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731520" y="4151376"/>
            <a:ext cx="30175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“เด็กลดแล้ว ควรลดงบ”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40480" y="4151376"/>
            <a:ext cx="3429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0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เด็กลด = โอกาสยกคุณภาพต่อหัว — ตัดงบ = เสียโอกาสถาวร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680960" y="1280160"/>
            <a:ext cx="3931920" cy="3520440"/>
          </a:xfrm>
          <a:prstGeom prst="roundRect">
            <a:avLst>
              <a:gd name="adj" fmla="val 6000"/>
            </a:avLst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7955279" y="1417320"/>
            <a:ext cx="33832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ภาษาที่ใช้สื่อสาร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55279" y="1874519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✅ ควรพูด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1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“โรงเรียนที่ครูสอนควบ 3 ชั้น”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55279" y="2441448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❌ ควรเลี่ยง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1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“ความเหลื่อมล้ำเชิงโครงสร้าง”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55279" y="3008376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✅ ควรพูด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1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“ไม่มีโรงเรียนไหนได้น้อยลง”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55279" y="3575303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❌ ควรเลี่ยง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1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“โยกงบจากโรงเรียนใหญ่”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55279" y="4142231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✅ ควรพูด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1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“เด็กลด งบเท่าเดิม = คุณภาพต่อหัวเพิ่ม”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937760"/>
            <a:ext cx="11064240" cy="137160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TextBox 31"/>
          <p:cNvSpPr txBox="1"/>
          <p:nvPr/>
        </p:nvSpPr>
        <p:spPr>
          <a:xfrm>
            <a:off x="868680" y="507492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⚖️  ข้อวิพากษ์ที่เรายอมรับว่ายังไม่มีคำตอบที่ดีพอ</a:t>
            </a:r>
          </a:p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① Fixed Cost Floor อาจสร้างแรงจูงใจให้คงโรงเรียนที่ไม่ควรคงไว้ → ต้องผูกกับเงื่อนไขระยะทาง</a:t>
            </a:r>
          </a:p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② เงินที่เพิ่มในโรงเรียนที่ศักยภาพบริหารต่ำอาจไม่เกิดผล → ต้องจับคู่กับการพัฒนาผู้บริหาร</a:t>
            </a:r>
          </a:p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③ สูตรที่แม่นยำเกินไปอาจอธิบายไม่ได้ → trade-off ระหว่างความแม่นยำ ↔ ความชอบธรรม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สิ่งที่ขออนุมัติวันนี้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325880"/>
            <a:ext cx="11064240" cy="10058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48640" y="1325880"/>
            <a:ext cx="640080" cy="100584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548640" y="1618488"/>
            <a:ext cx="640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1463039"/>
            <a:ext cx="54864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ตั้งคณะทำงานทบทวนเกณฑ์อัตรากำลังครู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→ ห้องเรียน + ดัชนีความยากลำบาก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1508760"/>
            <a:ext cx="17373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เจ้าภาพ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ก.ค.ศ. + สพฐ.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2560" y="1508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แก้กฎหมาย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20" y="1508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ใช้เงินเพิ่ม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468880"/>
            <a:ext cx="11064240" cy="10058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548640" y="2468880"/>
            <a:ext cx="640080" cy="100584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548640" y="2761488"/>
            <a:ext cx="640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2606040"/>
            <a:ext cx="54864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ฝังการประเมินเชิงสาเหตุใน WSF Sandbox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ที่กำลังดำเนินการอยู่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0" y="2651760"/>
            <a:ext cx="17373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เจ้าภาพ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กสศ. + ศธ.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52560" y="2651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แก้กฎหมาย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2651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ใช้เงินเพิ่ม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3611880"/>
            <a:ext cx="11064240" cy="10058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Rectangle 20"/>
          <p:cNvSpPr/>
          <p:nvPr/>
        </p:nvSpPr>
        <p:spPr>
          <a:xfrm>
            <a:off x="548640" y="3611880"/>
            <a:ext cx="640080" cy="100584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548640" y="3904488"/>
            <a:ext cx="6400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17320" y="3749040"/>
            <a:ext cx="54864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อนุมัติงบวิจัย Benefit Incidence Analysis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5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ของงบการศึกษาทั้งระบบ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3794760"/>
            <a:ext cx="17373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เจ้าภาพ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ศธ. + สงป.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52560" y="3794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แก้กฎหมาย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32720" y="3794760"/>
            <a:ext cx="1188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95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ใช้เงินเพิ่ม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2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งบวิจัยขนาดเล็ก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4846320"/>
            <a:ext cx="11064240" cy="141732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TextBox 27"/>
          <p:cNvSpPr txBox="1"/>
          <p:nvPr/>
        </p:nvSpPr>
        <p:spPr>
          <a:xfrm>
            <a:off x="868680" y="502920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9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ทุกปีที่เราไม่แก้สูตร ระบบจะผลิตซ้ำความเหลื่อมล้ำอีกหนึ่งรุ่นโดยอัตโนมัติ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5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— ไม่ใช่เพราะใครตั้งใจ แต่เพราะสูตรถูกเขียนไว้อย่างนั้น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7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และสูตร คือสิ่งที่แก้ได้ด้วยมติเดียว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B1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B1  ·  Theory of Change เต็มรูปแบบ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Inputs → Activities → Outputs → Outcomes → Impact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สมมติฐาน A1: เงินเพิ่มจะถูกใช้อย่างมีประสิทธิผลที่ระดับโรงเรียน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สมมติฐาน A4: ครูครบชั้น → คุณภาพการสอนดีขึ้น (ยังไม่ทดสอบ)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B2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B2  ·  โครงสร้างสูตร WSF 4 ชั้น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① Fixed Cost Floor — เงินก้อนคงที่ต่อโรงเรียน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② น้ำหนักรายนักเรียน — ยากจน +0.50 · พิการ +0.80–2.50 · ภาษา +0.30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③ ตัวคูณบริบท — ความห่างไกล ×1.10–1.40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79476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2960" y="393192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④ แรงจูงใจเชื่อมผลลัพธ์ — ไม่เกิน 5% ของงบรวม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B3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B3  ·  บทเรียนต่างประเทศ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ออสเตรเลีย — Gonski Review และ needs-based funding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อังกฤษ — Pupil Premium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บราซิล — FUNDEB กลไกปรับดุลระดับรัฐ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79476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2960" y="393192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เนเธอร์แลนด์ — weighted student funding ที่ใช้มายาวนานที่สุด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B4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B4  ·  ทะเบียนความเสี่ยง R1–R7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R1 เปลี่ยนรัฐบาล → ฝังในกฎหมายและสูตร ไม่ใช่โครงการ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R2 ข้อมูล PMT ถูก manipulate → ตรวจสอบสุ่ม + เชื่อมข้อมูลข้ามหน่วยงาน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R3 โรงเรียนได้เงินแต่ใช้ไม่เป็น → earned autonomy แบบไล่ระดับ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79476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2960" y="393192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R6 เด็กไร้สัญชาติหลุดจากระบบข้อมูล → ช่องทางลงทะเบียนพิเศษ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B5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B5  ·  Stakeholder Map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สำนักงบประมาณ — อำนาจสูงมาก · กังวลภาระการคลัง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สพฐ./ส่วนกลาง — อำนาจสูงมาก · อาจต้าน (สูญเสียดุลพินิจ)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ครูโรงเรียนขนาดเล็ก — อำนาจต่ำ แต่จำนวนมาก · สนับสนุนแรง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79476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2960" y="393192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ส.ส. พื้นที่ชนบท — พันธมิตรที่ถูกมองข้ามมากที่สุด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สไลด์สำรอง B6 — ห้ามนำเสนอเว้นแต่ถูกถาม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B6  ·  วาระวิจัย 5 ลำดับแรก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① ทุนเสมอภาคมีผลต่อการเรียนรู้หรือเฉพาะการมาเรียน (RDD)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22960" y="237744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② ทรัพยากรกระจายแบบ progressive หรือ regressive (BIA)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01752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822960" y="3154679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③ เด็กที่กลับเข้าระบบคงอยู่ 12/24 เดือนหรือไม่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79476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22960" y="393192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④ Cost Function Analysis เพื่อกำหนดค่าน้ำหนักจริง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572000"/>
            <a:ext cx="11064240" cy="6400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822960" y="470916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▸  ⑤ ประเมินย้อนหลังการควบรวมโรงเรียน (Matched DiD)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109728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76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97 :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01168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8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ตัวเลขเดียวที่ต้องจำ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2743200"/>
            <a:ext cx="10515600" cy="1005840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1097280" y="2926080"/>
            <a:ext cx="6858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7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เงินอุดหนุนรายหัว + อัตรากำลังครู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2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ออกแบบตามหลัก “เท่ากันทุกหัว” (Equality)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8240" y="2971800"/>
            <a:ext cx="2286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≈ 97–98%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3931920"/>
            <a:ext cx="10515600" cy="10058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1097280" y="4114800"/>
            <a:ext cx="6858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7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กสศ. + โครงการเฉพาะ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2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ออกแบบตามหลัก “ตามความจำเป็น” (Equity)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78240" y="4160520"/>
            <a:ext cx="2286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≈ 2–3%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5257800"/>
            <a:ext cx="10515600" cy="914400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Rectangle 13"/>
          <p:cNvSpPr/>
          <p:nvPr/>
        </p:nvSpPr>
        <p:spPr>
          <a:xfrm>
            <a:off x="822960" y="5257800"/>
            <a:ext cx="82296" cy="91440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1188720" y="5440680"/>
            <a:ext cx="100584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1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ไม่ว่าจะทำ 3% ให้ดีเพียงใด ก็ไม่มีทางหักล้างแรงของ 97% ได้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ปัญหาย้ายที่แล้ว แต่เครื่องมือยังไม่ย้ายตาม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1430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ความเหลื่อมล้ำไม่ใช่ปัญหาเดียว แต่เป็นปัญหา 4 ชั้นที่ซ้อนกัน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828800"/>
            <a:ext cx="2606040" cy="23774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48640" y="1828800"/>
            <a:ext cx="2606040" cy="82296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777240" y="2011680"/>
            <a:ext cx="2194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8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514600"/>
            <a:ext cx="2194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การเข้าถึง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Access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ดีที่ระดับประถม เหลือเพียงกลุ่มตกค้าง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83280" y="1828800"/>
            <a:ext cx="2606040" cy="23774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3383280" y="1828800"/>
            <a:ext cx="2606040" cy="82296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3611880" y="2011680"/>
            <a:ext cx="2194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8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514600"/>
            <a:ext cx="2194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การคงอยู่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Retention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หน้าผาที่รอยต่อ ม.3 → ม.4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20" y="1828800"/>
            <a:ext cx="2606040" cy="23774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6217920" y="1828800"/>
            <a:ext cx="2606040" cy="82296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6446520" y="2011680"/>
            <a:ext cx="2194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8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514600"/>
            <a:ext cx="2194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การเรียนรู้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Learning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วิกฤตที่สุด — จุดที่ต้องทุ่มทรัพยากร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52560" y="1828800"/>
            <a:ext cx="2606040" cy="237744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9052560" y="1828800"/>
            <a:ext cx="2606040" cy="82296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9281160" y="2011680"/>
            <a:ext cx="21945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8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81160" y="2514600"/>
            <a:ext cx="21945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การเปลี่ยนผ่าน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Transition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การเลื่อนชั้นทางสังคมยังต่ำ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572000"/>
            <a:ext cx="11064240" cy="1371600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Problem–Instrument Mismatch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3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ไทยแก้ปัญหามิติที่ 1 ได้เกือบหมดแล้ว แต่ยังใช้เครื่องมือของมิติที่ 1 (ขยายโอกาส + อุดหนุนค่าใช้จ่าย) มาแก้ปัญหาที่ตอนนี้อยู่ที่มิติที่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หลักฐานเชิงประจักษ์จากข้อมูล สพฐ.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1430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3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ตารางที่ 11 จํานวนนักเรียน และห้องเรียน จําแนกตาม ประเภทโรงเรียน รายชั้น ปีการศึกษา 2569 · ปีการศึกษา 2569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828800"/>
            <a:ext cx="2606040" cy="15544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777240" y="201168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6,172,840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60604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คน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3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นักเรียนทั้งสังกัด สพฐ.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83280" y="1828800"/>
            <a:ext cx="2606040" cy="15544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611880" y="201168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348,047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11880" y="260604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ห้อง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3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ห้องเรียนทั้งหมด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828800"/>
            <a:ext cx="2606040" cy="15544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6446520" y="201168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14.6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60604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คน/ห้อง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3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ประถมศึกษา (สพป.)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052560" y="1828800"/>
            <a:ext cx="2606040" cy="155448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9281160" y="201168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7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32.3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81160" y="2606040"/>
            <a:ext cx="21945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คน/ห้อง</a:t>
            </a:r>
          </a:p>
          <a:p>
            <a:pPr algn="l">
              <a:lnSpc>
                <a:spcPct val="125000"/>
              </a:lnSpc>
              <a:spcAft>
                <a:spcPts val="200"/>
              </a:spcAft>
            </a:pPr>
            <a:r>
              <a:rPr sz="1300" b="1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มัธยมศึกษา (สพม.)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749039"/>
            <a:ext cx="11064240" cy="41148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77240" y="3794760"/>
            <a:ext cx="3657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ประเภทโรงเรียน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3794760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นักเรียน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3794760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ห้องเรียน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0" y="379476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นักเรียน/ห้อง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4206240"/>
            <a:ext cx="11064240" cy="384048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777240" y="4251959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ประถมศึกษา (สพป.)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4251959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3,843,825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4251959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263,359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0" y="4251959"/>
            <a:ext cx="21945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14.6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7240" y="4636007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มัธยมศึกษา (สพม.)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0" y="4636007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2,251,217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0" y="4636007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69,704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44000" y="4636007"/>
            <a:ext cx="21945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32.3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4974336"/>
            <a:ext cx="11064240" cy="384048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TextBox 33"/>
          <p:cNvSpPr txBox="1"/>
          <p:nvPr/>
        </p:nvSpPr>
        <p:spPr>
          <a:xfrm>
            <a:off x="777240" y="5020055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การศึกษาสงเคราะห์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0" y="5020055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34,725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0" y="5020055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2,551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0" y="5020055"/>
            <a:ext cx="21945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13.6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7240" y="5404103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การศึกษาพิเศษ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2000" y="5404103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12,762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58000" y="5404103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4,731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44000" y="5404103"/>
            <a:ext cx="21945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2.7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48640" y="5742431"/>
            <a:ext cx="11064240" cy="384048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TextBox 42"/>
          <p:cNvSpPr txBox="1"/>
          <p:nvPr/>
        </p:nvSpPr>
        <p:spPr>
          <a:xfrm>
            <a:off x="777240" y="5788151"/>
            <a:ext cx="365760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ศูนย์การศึกษาพิเศษ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0" y="5788151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30,311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58000" y="5788151"/>
            <a:ext cx="21031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7,702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144000" y="5788151"/>
            <a:ext cx="21945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3.9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กับดักโรงเรียนขนาดเล็ก — วงจรที่หมุนเองได้</a:t>
            </a:r>
          </a:p>
        </p:txBody>
      </p:sp>
      <p:sp>
        <p:nvSpPr>
          <p:cNvPr id="6" name="Rectangle 5"/>
          <p:cNvSpPr/>
          <p:nvPr/>
        </p:nvSpPr>
        <p:spPr>
          <a:xfrm>
            <a:off x="2377440" y="1371600"/>
            <a:ext cx="7498079" cy="530352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2377440" y="1371600"/>
            <a:ext cx="530352" cy="53035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2377440" y="1481328"/>
            <a:ext cx="53035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08960" y="1490472"/>
            <a:ext cx="6583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จำนวนเด็กในโรงเรียนลดลง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7440" y="1874519"/>
            <a:ext cx="530352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3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↓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77440" y="2029967"/>
            <a:ext cx="7498079" cy="530352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2377440" y="2029967"/>
            <a:ext cx="530352" cy="53035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377440" y="2139696"/>
            <a:ext cx="53035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08960" y="2148839"/>
            <a:ext cx="6583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เกณฑ์อัตรากำลังอิง “จำนวนนักเรียน” → ได้ครูน้อยลง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77440" y="2532887"/>
            <a:ext cx="530352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3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↓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77440" y="2688336"/>
            <a:ext cx="7498079" cy="530352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2377440" y="2688336"/>
            <a:ext cx="530352" cy="53035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2377440" y="2798064"/>
            <a:ext cx="53035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8960" y="2807208"/>
            <a:ext cx="6583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ครูควบชั้น / สอนไม่ตรงวิชาเอก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77440" y="3191256"/>
            <a:ext cx="530352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3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↓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77440" y="3346704"/>
            <a:ext cx="7498079" cy="530352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Rectangle 21"/>
          <p:cNvSpPr/>
          <p:nvPr/>
        </p:nvSpPr>
        <p:spPr>
          <a:xfrm>
            <a:off x="2377440" y="3346704"/>
            <a:ext cx="530352" cy="53035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2377440" y="3456432"/>
            <a:ext cx="53035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08960" y="3465576"/>
            <a:ext cx="6583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คุณภาพการเรียนการสอนลดลง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77440" y="3849624"/>
            <a:ext cx="530352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3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↓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377440" y="4005072"/>
            <a:ext cx="7498079" cy="530352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2377440" y="4005072"/>
            <a:ext cx="530352" cy="53035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TextBox 27"/>
          <p:cNvSpPr txBox="1"/>
          <p:nvPr/>
        </p:nvSpPr>
        <p:spPr>
          <a:xfrm>
            <a:off x="2377440" y="4114800"/>
            <a:ext cx="53035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08960" y="4123944"/>
            <a:ext cx="6583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ผู้ปกครองที่มีทางเลือกย้ายลูกออก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77440" y="4663440"/>
            <a:ext cx="7498079" cy="530352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TextBox 30"/>
          <p:cNvSpPr txBox="1"/>
          <p:nvPr/>
        </p:nvSpPr>
        <p:spPr>
          <a:xfrm>
            <a:off x="2514600" y="4773168"/>
            <a:ext cx="7315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↻   จำนวนเด็กลดลงอีก — วนกลับสู่ขั้นที่ 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5532120"/>
            <a:ext cx="11064240" cy="868680"/>
          </a:xfrm>
          <a:prstGeom prst="rect">
            <a:avLst/>
          </a:prstGeom>
          <a:solidFill>
            <a:srgbClr val="F6F8FB"/>
          </a:solidFill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TextBox 32"/>
          <p:cNvSpPr txBox="1"/>
          <p:nvPr/>
        </p:nvSpPr>
        <p:spPr>
          <a:xfrm>
            <a:off x="868680" y="565099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การกลับกรอบคำถาม</a:t>
            </a:r>
          </a:p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3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คำถามที่ถูกต้องไม่ใช่ “ควรควบรวมโรงเรียนเล็กหรือไม่” แต่คือ “ทำไมสูตรจัดสรรของเราจึงลงโทษโรงเรียนตามขนาด แทนที่จะจัดสรรตามความจำเป็น”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ทำไมจึงแก้ไม่ได้เสียที — ช่องว่าง 5 ประเภท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280160"/>
            <a:ext cx="11064240" cy="41148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77240" y="1325880"/>
            <a:ext cx="2743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ช่องว่าง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0" y="1325880"/>
            <a:ext cx="4572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อาการในระบบไทย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1325880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เครื่องมือที่ใช้ปิด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1737360"/>
            <a:ext cx="11064240" cy="786384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777240" y="1847088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Design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0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การออกแบบ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1965960"/>
            <a:ext cx="4572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พ.ร.บ.การศึกษาฯ ม.60(1) ใช้ถ้อยคำ “อย่างเท่าเทียมกัน”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1965960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แก้ถ้อยคำ + สูตร WSF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523744"/>
            <a:ext cx="11064240" cy="7863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77240" y="2633472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Resource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0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ทรัพยากร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0" y="2752344"/>
            <a:ext cx="4572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โรงเรียนเล็กได้งบตามหัว ไม่พอต้นทุนคงที่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2752344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Fixed Cost Floor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310128"/>
            <a:ext cx="11064240" cy="786384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777240" y="3419856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Implementation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0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การปฏิบัติ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3538728"/>
            <a:ext cx="4572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ม.39 กระจายอำนาจ — ไม่เกิดจริงตลอด 25 ปี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3538728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กรอบเวลา + Earned Autonomy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096512"/>
            <a:ext cx="11064240" cy="7863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777240" y="4206240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Accountability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0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ความรับผิด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7600" y="4325112"/>
            <a:ext cx="4572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ไม่มีใครรับผิดเมื่อเด็กไม่ได้เรียนรู้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2480" y="4325112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Equity Ombudsman + รธน. ม.51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882896"/>
            <a:ext cx="11064240" cy="786384"/>
          </a:xfrm>
          <a:prstGeom prst="rect">
            <a:avLst/>
          </a:prstGeom>
          <a:solidFill>
            <a:srgbClr val="F6F8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TextBox 26"/>
          <p:cNvSpPr txBox="1"/>
          <p:nvPr/>
        </p:nvSpPr>
        <p:spPr>
          <a:xfrm>
            <a:off x="777240" y="4992624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4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Evidence</a:t>
            </a:r>
          </a:p>
          <a:p>
            <a:pPr algn="l">
              <a:lnSpc>
                <a:spcPct val="125000"/>
              </a:lnSpc>
              <a:spcAft>
                <a:spcPts val="100"/>
              </a:spcAft>
            </a:pPr>
            <a:r>
              <a:rPr sz="10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หลักฐาน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7600" y="5111496"/>
            <a:ext cx="4572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ไม่เคยประเมินผลเชิงสาเหตุของทุนเสมอภาค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5111496"/>
            <a:ext cx="30175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RDD / DiD / Cluster RCT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5760720"/>
            <a:ext cx="11064240" cy="685800"/>
          </a:xfrm>
          <a:prstGeom prst="rect">
            <a:avLst/>
          </a:prstGeom>
          <a:solidFill>
            <a:srgbClr val="F6F8FB"/>
          </a:solidFill>
          <a:ln w="12700">
            <a:solidFill>
              <a:srgbClr val="0F8A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TextBox 30"/>
          <p:cNvSpPr txBox="1"/>
          <p:nvPr/>
        </p:nvSpPr>
        <p:spPr>
          <a:xfrm>
            <a:off x="868680" y="5870448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300" b="0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ไทยได้คะแนนสูงในสิ่งที่สร้างได้ด้วยความรู้ (ข้อมูล คัดกรอง ต้นแบบ) แต่ต่ำในสิ่งที่ต้องใช้อำนาจทางการเมือง (สูตรงบ อัตรากำลังครู) → นี่ไม่ใช่ปัญหาทางเทคนิค แต่เป็นปัญหาเศรษฐศาสตร์การเมือง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กฎหมายให้ทำได้แล้ว: ยุทธศาสตร์สองจังหวะ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371600"/>
            <a:ext cx="11064240" cy="8229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48640" y="1371600"/>
            <a:ext cx="82296" cy="82296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868680" y="1490472"/>
            <a:ext cx="39319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รัฐธรรมนูญ ม.27 วรรคท้าย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55448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ชัดเจน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1554480"/>
            <a:ext cx="40233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มาตรการช่วยผู้ด้อยโอกาส ไม่ถือเป็นการเลือกปฏิบัติ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331720"/>
            <a:ext cx="11064240" cy="8229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48640" y="2331720"/>
            <a:ext cx="82296" cy="82296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68680" y="2450591"/>
            <a:ext cx="39319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รัฐธรรมนูญ ม.54 วรรคหก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7760" y="251460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ชัดเจน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2514600"/>
            <a:ext cx="40233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รองรับมาตรการที่แตกต่างตามความจำเป็น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3291840"/>
            <a:ext cx="11064240" cy="8229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548640" y="3291840"/>
            <a:ext cx="82296" cy="82296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868680" y="3410712"/>
            <a:ext cx="39319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พ.ร.บ.การศึกษาฯ ม.60(1)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347472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ความเสี่ยงเชิงตีความ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3474720"/>
            <a:ext cx="40233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ถ้อยคำ “อย่างเท่าเทียมกัน” ถูกใช้อ้างเพื่อไม่ทำ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434840"/>
            <a:ext cx="5394960" cy="1737360"/>
          </a:xfrm>
          <a:prstGeom prst="roundRect">
            <a:avLst>
              <a:gd name="adj" fmla="val 6000"/>
            </a:avLst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868680" y="4617720"/>
            <a:ext cx="484632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5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จังหวะที่ ①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3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เดินหน้าทันทีด้วยฐาน รธน. + ระเบียบ ก.ค.ศ. + Sandbox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3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ไม่ต้องรอแก้ พ.ร.บ.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4434840"/>
            <a:ext cx="5394960" cy="1737360"/>
          </a:xfrm>
          <a:prstGeom prst="roundRect">
            <a:avLst>
              <a:gd name="adj" fmla="val 6000"/>
            </a:avLst>
          </a:prstGeom>
          <a:solidFill>
            <a:srgbClr val="2540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6537960" y="4617720"/>
            <a:ext cx="484632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5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จังหวะที่ ②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3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ใช้หลักฐานจาก ① หนุนการแก้ ม.60</a:t>
            </a:r>
          </a:p>
          <a:p>
            <a:pPr algn="l">
              <a:lnSpc>
                <a:spcPct val="125000"/>
              </a:lnSpc>
              <a:spcAft>
                <a:spcPts val="500"/>
              </a:spcAft>
            </a:pPr>
            <a:r>
              <a:rPr sz="13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ให้ชัดเจนและถาวร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8 / 12   ★ ข้อเสนอหลัก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01168"/>
            <a:ext cx="12191695" cy="6656832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31520" y="685800"/>
            <a:ext cx="10698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★  ข้อเสนอที่ให้ผลตอบแทนสูงสุดต่อความพยายาม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36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เปลี่ยนเกณฑ์อัตรากำลังครู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22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จาก “จำนวนนักเรียน”  →  “ห้องเรียน + ดัชนีความยากลำบาก”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2834640"/>
            <a:ext cx="2606040" cy="91440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914400" y="2926080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เครื่องมือ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24612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มติ / ระเบียบ ก.ค.ศ.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74720" y="2834640"/>
            <a:ext cx="2606040" cy="91440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3657600" y="2926080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ต้องแก้ พ.ร.บ.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324612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834640"/>
            <a:ext cx="2606040" cy="91440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00800" y="2926080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ต้องขอเงินเพิ่ม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324612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ไม่ต้อง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961120" y="2834640"/>
            <a:ext cx="2606040" cy="91440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9144000" y="2926080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100" b="0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ระยะเวลา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0" y="3246120"/>
            <a:ext cx="2286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ภายใน 1 ปีงบประมาณ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1520" y="4023360"/>
            <a:ext cx="10698480" cy="2103120"/>
          </a:xfrm>
          <a:prstGeom prst="rect">
            <a:avLst/>
          </a:prstGeom>
          <a:solidFill>
            <a:srgbClr val="0D1A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1005840" y="4160520"/>
            <a:ext cx="1014984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ตรรกะเชิงเลขคณิต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โรงเรียนที่มีเด็กชั้นละ 8 คน ตั้งแต่ ป.1–ป.6 รวม 48 คน ได้ครูตามเกณฑ์รายหัวราว 2–3 คน แต่ต้องเปิดสอน 6 ชั้น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→ ครู 1 คน ต้องสอนควบ 2–3 ชั้นพร้อมกัน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600" b="1">
                <a:solidFill>
                  <a:srgbClr val="E8A33D"/>
                </a:solidFill>
                <a:latin typeface="Sarabun"/>
                <a:ea typeface="Sarabun"/>
                <a:cs typeface="Sarabun"/>
              </a:rPr>
              <a:t>ไม่ว่าครูคนนั้นจะเก่งเพียงใด ผลลัพธ์ก็จะออกมาแบบเดียวกัน เพราะนี่ไม่ใช่ปัญหาของคน แต่เป็นปัญหาของเลขคณิต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109441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7B8798"/>
                </a:solidFill>
                <a:latin typeface="Sarabun"/>
                <a:ea typeface="Sarabun"/>
                <a:cs typeface="Sarabun"/>
              </a:rPr>
              <a:t>สไลด์ 9 / 12   📊 หลักฐานยืนยัน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30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ข้อมูลจริงยืนยันข้อเสนอ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115568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3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เปรียบเทียบความต้องการครู: กฎเดิม (นักเรียน ÷ 20) vs กฎที่เสนอ (1 ครู / 1 ห้องเรียน)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548640" y="1600200"/>
          <a:ext cx="667512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498079" y="1737360"/>
            <a:ext cx="4114800" cy="10515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Rectangle 8"/>
          <p:cNvSpPr/>
          <p:nvPr/>
        </p:nvSpPr>
        <p:spPr>
          <a:xfrm>
            <a:off x="7498079" y="1737360"/>
            <a:ext cx="73152" cy="1051560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7772400" y="1828800"/>
            <a:ext cx="3657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C9483C"/>
                </a:solidFill>
                <a:latin typeface="Sarabun"/>
                <a:ea typeface="Sarabun"/>
                <a:cs typeface="Sarabun"/>
              </a:rPr>
              <a:t>71,168  อัตรา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0" y="2359152"/>
            <a:ext cx="3657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ความขาดแคลนในระบบหลัก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98079" y="2971800"/>
            <a:ext cx="4114800" cy="10515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7498079" y="2971800"/>
            <a:ext cx="73152" cy="105156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7772400" y="3063240"/>
            <a:ext cx="3657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2E8B57"/>
                </a:solidFill>
                <a:latin typeface="Sarabun"/>
                <a:ea typeface="Sarabun"/>
                <a:cs typeface="Sarabun"/>
              </a:rPr>
              <a:t>42,857  อัตรา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3593592"/>
            <a:ext cx="3657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ส่วนเกินใน สพม.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98079" y="4206240"/>
            <a:ext cx="4114800" cy="1051560"/>
          </a:xfrm>
          <a:prstGeom prst="rect">
            <a:avLst/>
          </a:prstGeom>
          <a:solidFill>
            <a:srgbClr val="F6F8FB"/>
          </a:solidFill>
          <a:ln w="12700">
            <a:solidFill>
              <a:srgbClr val="E2E8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Rectangle 16"/>
          <p:cNvSpPr/>
          <p:nvPr/>
        </p:nvSpPr>
        <p:spPr>
          <a:xfrm>
            <a:off x="7498079" y="4206240"/>
            <a:ext cx="73152" cy="1051560"/>
          </a:xfrm>
          <a:prstGeom prst="rect">
            <a:avLst/>
          </a:prstGeom>
          <a:solidFill>
            <a:srgbClr val="1A2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7772400" y="4297679"/>
            <a:ext cx="3657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2200" b="1">
                <a:solidFill>
                  <a:srgbClr val="1A2B4C"/>
                </a:solidFill>
                <a:latin typeface="Sarabun"/>
                <a:ea typeface="Sarabun"/>
                <a:cs typeface="Sarabun"/>
              </a:rPr>
              <a:t>28,311  อัตรา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0" y="4828031"/>
            <a:ext cx="3657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200" b="0">
                <a:solidFill>
                  <a:srgbClr val="4A5769"/>
                </a:solidFill>
                <a:latin typeface="Sarabun"/>
                <a:ea typeface="Sarabun"/>
                <a:cs typeface="Sarabun"/>
              </a:rPr>
              <a:t>ตัวเลขที่ระบบ “มองเห็น”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5486400"/>
            <a:ext cx="11064240" cy="868680"/>
          </a:xfrm>
          <a:prstGeom prst="rect">
            <a:avLst/>
          </a:prstGeom>
          <a:solidFill>
            <a:srgbClr val="C948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868680" y="56235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สิ่งที่ค่าเฉลี่ยรวมซ่อนไว้</a:t>
            </a:r>
          </a:p>
          <a:p>
            <a:pPr algn="l">
              <a:lnSpc>
                <a:spcPct val="125000"/>
              </a:lnSpc>
              <a:spcAft>
                <a:spcPts val="300"/>
              </a:spcAft>
            </a:pPr>
            <a:r>
              <a:rPr sz="1500" b="1">
                <a:solidFill>
                  <a:srgbClr val="FFFFFF"/>
                </a:solidFill>
                <a:latin typeface="Sarabun"/>
                <a:ea typeface="Sarabun"/>
                <a:cs typeface="Sarabun"/>
              </a:rPr>
              <a:t>เราไม่ได้ขาดครู 28,311 คน — เรากระจายผิดที่ 42,857 คน และขาดจริงอีก 28,311 คน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